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7"/>
  </p:notesMasterIdLst>
  <p:sldIdLst>
    <p:sldId id="256" r:id="rId2"/>
    <p:sldId id="257" r:id="rId3"/>
    <p:sldId id="258" r:id="rId4"/>
    <p:sldId id="259" r:id="rId5"/>
    <p:sldId id="260" r:id="rId6"/>
    <p:sldId id="261" r:id="rId7"/>
    <p:sldId id="262" r:id="rId8"/>
    <p:sldId id="294" r:id="rId9"/>
    <p:sldId id="265" r:id="rId10"/>
    <p:sldId id="267" r:id="rId11"/>
    <p:sldId id="271" r:id="rId12"/>
    <p:sldId id="275" r:id="rId13"/>
    <p:sldId id="276" r:id="rId14"/>
    <p:sldId id="277" r:id="rId15"/>
    <p:sldId id="293" r:id="rId16"/>
    <p:sldId id="279" r:id="rId17"/>
    <p:sldId id="280" r:id="rId18"/>
    <p:sldId id="281" r:id="rId19"/>
    <p:sldId id="282" r:id="rId20"/>
    <p:sldId id="285" r:id="rId21"/>
    <p:sldId id="286" r:id="rId22"/>
    <p:sldId id="289" r:id="rId23"/>
    <p:sldId id="291" r:id="rId24"/>
    <p:sldId id="292" r:id="rId25"/>
    <p:sldId id="295"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autoAdjust="0"/>
    <p:restoredTop sz="94671" autoAdjust="0"/>
  </p:normalViewPr>
  <p:slideViewPr>
    <p:cSldViewPr>
      <p:cViewPr varScale="1">
        <p:scale>
          <a:sx n="66" d="100"/>
          <a:sy n="66" d="100"/>
        </p:scale>
        <p:origin x="-6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460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460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A327B6A3-F822-4F5C-94EE-DFAFE4891B6F}" type="slidenum">
              <a:rPr lang="en-US"/>
              <a:pPr>
                <a:defRPr/>
              </a:pPr>
              <a:t>‹#›</a:t>
            </a:fld>
            <a:endParaRPr lang="en-US"/>
          </a:p>
        </p:txBody>
      </p:sp>
    </p:spTree>
    <p:extLst>
      <p:ext uri="{BB962C8B-B14F-4D97-AF65-F5344CB8AC3E}">
        <p14:creationId xmlns:p14="http://schemas.microsoft.com/office/powerpoint/2010/main" val="1784384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E4DD6C4-D209-40B0-BD0D-89001F0C6D14}" type="slidenum">
              <a:rPr lang="en-US" sz="1200" smtClean="0"/>
              <a:pPr/>
              <a:t>1</a:t>
            </a:fld>
            <a:endParaRPr lang="en-US" sz="120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2673EE6-AF51-4CB4-A9E6-0E9BE2F630AC}" type="slidenum">
              <a:rPr lang="en-US" sz="1200" smtClean="0"/>
              <a:pPr/>
              <a:t>11</a:t>
            </a:fld>
            <a:endParaRPr lang="en-US"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72CA1D7-E4CB-4890-9AC4-AC24FC081E0C}" type="slidenum">
              <a:rPr lang="en-US" sz="1200" smtClean="0"/>
              <a:pPr/>
              <a:t>12</a:t>
            </a:fld>
            <a:endParaRPr lang="en-US" sz="12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E051832-CB93-4F4B-A24E-14E21C42E40A}" type="slidenum">
              <a:rPr lang="en-US" sz="1200" smtClean="0"/>
              <a:pPr/>
              <a:t>13</a:t>
            </a:fld>
            <a:endParaRPr 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81C18D7-71DC-4F31-ACC1-1D46F7115C5E}" type="slidenum">
              <a:rPr lang="en-US" sz="1200" smtClean="0"/>
              <a:pPr/>
              <a:t>14</a:t>
            </a:fld>
            <a:endParaRPr 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AB17D36-7486-40B7-9045-9DB870129577}" type="slidenum">
              <a:rPr lang="en-US" sz="1200" smtClean="0"/>
              <a:pPr/>
              <a:t>16</a:t>
            </a:fld>
            <a:endParaRPr lang="en-U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1BE6D36-6477-4FCE-BAF0-5BE4A4763866}" type="slidenum">
              <a:rPr lang="en-US" sz="1200" smtClean="0"/>
              <a:pPr/>
              <a:t>17</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735431E-55F9-4E71-93B1-BDB13F71F99E}" type="slidenum">
              <a:rPr lang="en-US" sz="1200" smtClean="0"/>
              <a:pPr/>
              <a:t>18</a:t>
            </a:fld>
            <a:endParaRPr 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8CED759-3B10-4416-82EB-E4552AFA4920}" type="slidenum">
              <a:rPr lang="en-US" sz="1200" smtClean="0"/>
              <a:pPr/>
              <a:t>19</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E9B9AFC-E31C-46C4-B916-405FB1210B23}" type="slidenum">
              <a:rPr lang="en-US" sz="1200" smtClean="0"/>
              <a:pPr/>
              <a:t>20</a:t>
            </a:fld>
            <a:endParaRPr 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946C5DC-1F33-44A6-A832-8EE318612646}" type="slidenum">
              <a:rPr lang="en-US" sz="1200" smtClean="0"/>
              <a:pPr/>
              <a:t>21</a:t>
            </a:fld>
            <a:endParaRPr 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29DBA78-C33D-4831-A359-7753E093B1BE}" type="slidenum">
              <a:rPr lang="en-US" sz="1200" smtClean="0"/>
              <a:pPr/>
              <a:t>2</a:t>
            </a:fld>
            <a:endParaRPr 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1AEB67A-9E5B-4BD1-9CED-B8943E302537}" type="slidenum">
              <a:rPr lang="en-US" sz="1200" smtClean="0"/>
              <a:pPr/>
              <a:t>22</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00B8317-AAE6-4723-A752-1E6315430ACC}" type="slidenum">
              <a:rPr lang="en-US" sz="1200" smtClean="0"/>
              <a:pPr/>
              <a:t>23</a:t>
            </a:fld>
            <a:endParaRPr 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C586B8B-A2D6-4C6D-8C15-2EF58F044D08}" type="slidenum">
              <a:rPr lang="en-US" sz="1200" smtClean="0"/>
              <a:pPr/>
              <a:t>24</a:t>
            </a:fld>
            <a:endParaRPr 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4989889-EDCB-4E27-8E30-9D8529CD686F}" type="slidenum">
              <a:rPr lang="en-US" sz="1200" smtClean="0"/>
              <a:pPr/>
              <a:t>3</a:t>
            </a:fld>
            <a:endParaRPr lang="en-US" sz="120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EA3AFA0-3465-48FE-A914-221A90625FF5}" type="slidenum">
              <a:rPr lang="en-US" sz="1200" smtClean="0"/>
              <a:pPr/>
              <a:t>4</a:t>
            </a:fld>
            <a:endParaRPr lang="en-US"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C173202-1F47-428C-80C6-A68DA695C33F}" type="slidenum">
              <a:rPr lang="en-US" sz="1200" smtClean="0"/>
              <a:pPr/>
              <a:t>5</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09D66C4-5833-4FC9-A13F-CDD9C72D6FB1}" type="slidenum">
              <a:rPr lang="en-US" sz="1200" smtClean="0"/>
              <a:pPr/>
              <a:t>6</a:t>
            </a:fld>
            <a:endParaRPr lang="en-US" sz="12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545BBB8-0F66-430A-B85D-DD743D60CED7}" type="slidenum">
              <a:rPr lang="en-US" sz="1200" smtClean="0"/>
              <a:pPr/>
              <a:t>7</a:t>
            </a:fld>
            <a:endParaRPr lang="en-US" sz="120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2C3A596-B666-490F-A390-9AF93A81B04A}" type="slidenum">
              <a:rPr lang="en-US" sz="1200" smtClean="0"/>
              <a:pPr/>
              <a:t>9</a:t>
            </a:fld>
            <a:endParaRPr lang="en-US"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46FFBE2-C9DE-4C5C-9C17-668C78A1C79A}" type="slidenum">
              <a:rPr lang="en-US" sz="1200" smtClean="0"/>
              <a:pPr/>
              <a:t>10</a:t>
            </a:fld>
            <a:endParaRPr lang="en-US" sz="120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bluecor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ph_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6019800"/>
            <a:ext cx="6540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p:cNvSpPr>
            <a:spLocks noGrp="1" noChangeArrowheads="1"/>
          </p:cNvSpPr>
          <p:nvPr>
            <p:ph type="ctrTitle"/>
          </p:nvPr>
        </p:nvSpPr>
        <p:spPr>
          <a:xfrm>
            <a:off x="838200" y="1219200"/>
            <a:ext cx="7772400" cy="1143000"/>
          </a:xfrm>
        </p:spPr>
        <p:txBody>
          <a:bodyPr/>
          <a:lstStyle>
            <a:lvl1pPr>
              <a:defRPr/>
            </a:lvl1pPr>
          </a:lstStyle>
          <a:p>
            <a:r>
              <a:rPr lang="en-US"/>
              <a:t>Click to edit Master title style</a:t>
            </a:r>
          </a:p>
        </p:txBody>
      </p:sp>
      <p:sp>
        <p:nvSpPr>
          <p:cNvPr id="73732" name="Rectangle 4"/>
          <p:cNvSpPr>
            <a:spLocks noGrp="1" noChangeArrowheads="1"/>
          </p:cNvSpPr>
          <p:nvPr>
            <p:ph type="subTitle" idx="1"/>
          </p:nvPr>
        </p:nvSpPr>
        <p:spPr>
          <a:xfrm>
            <a:off x="1219200" y="29718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8714281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9820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475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024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3253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9020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680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6083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08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416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884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2707" name="Rectangle 3"/>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4"/>
          <p:cNvSpPr txBox="1">
            <a:spLocks noChangeArrowheads="1"/>
          </p:cNvSpPr>
          <p:nvPr/>
        </p:nvSpPr>
        <p:spPr bwMode="auto">
          <a:xfrm>
            <a:off x="533400" y="64008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defRPr/>
            </a:pPr>
            <a:r>
              <a:rPr lang="en-US" sz="1000" i="1" smtClean="0"/>
              <a:t>Crime Control in America: What Works?, 2</a:t>
            </a:r>
            <a:r>
              <a:rPr lang="en-US" sz="1000" i="1" baseline="30000" smtClean="0"/>
              <a:t>nd</a:t>
            </a:r>
            <a:r>
              <a:rPr lang="en-US" sz="1000" i="1" smtClean="0"/>
              <a:t> ed.</a:t>
            </a:r>
            <a:r>
              <a:rPr lang="en-US" sz="1000" smtClean="0"/>
              <a:t> </a:t>
            </a:r>
            <a:r>
              <a:rPr lang="en-US" sz="1000" smtClean="0">
                <a:ea typeface="ＭＳ Ｐゴシック" pitchFamily="34" charset="-128"/>
              </a:rPr>
              <a:t>Worral</a:t>
            </a:r>
          </a:p>
        </p:txBody>
      </p:sp>
      <p:sp>
        <p:nvSpPr>
          <p:cNvPr id="1029" name="Text Box 5"/>
          <p:cNvSpPr txBox="1">
            <a:spLocks noChangeArrowheads="1"/>
          </p:cNvSpPr>
          <p:nvPr/>
        </p:nvSpPr>
        <p:spPr bwMode="auto">
          <a:xfrm>
            <a:off x="5257800" y="6384925"/>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a:defRPr/>
            </a:pPr>
            <a:r>
              <a:rPr lang="en-US" sz="1000" smtClean="0">
                <a:latin typeface="Arial" charset="0"/>
                <a:ea typeface="ＭＳ Ｐゴシック" pitchFamily="34" charset="-128"/>
              </a:rPr>
              <a:t>©</a:t>
            </a:r>
            <a:r>
              <a:rPr lang="en-US" sz="1000" smtClean="0">
                <a:ea typeface="ＭＳ Ｐゴシック" pitchFamily="34" charset="-128"/>
              </a:rPr>
              <a:t> 2008 Pearson Education, Upper Saddle River, NJ 07458.</a:t>
            </a:r>
          </a:p>
          <a:p>
            <a:pPr algn="r">
              <a:defRPr/>
            </a:pPr>
            <a:r>
              <a:rPr lang="en-US" sz="1000" smtClean="0">
                <a:ea typeface="ＭＳ Ｐゴシック" pitchFamily="34" charset="-128"/>
              </a:rPr>
              <a:t>All Rights Reserved.</a:t>
            </a:r>
          </a:p>
        </p:txBody>
      </p:sp>
      <p:sp>
        <p:nvSpPr>
          <p:cNvPr id="1030" name="Rectangle 6"/>
          <p:cNvSpPr>
            <a:spLocks noGrp="1" noChangeArrowheads="1"/>
          </p:cNvSpPr>
          <p:nvPr/>
        </p:nvSpPr>
        <p:spPr bwMode="auto">
          <a:xfrm>
            <a:off x="43434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fld id="{3AE3268D-3C03-4EEA-9A15-B54148670B0D}" type="slidenum">
              <a:rPr lang="en-US" sz="1400">
                <a:ea typeface="ＭＳ Ｐゴシック" pitchFamily="34" charset="-128"/>
              </a:rPr>
              <a:pPr algn="ctr" eaLnBrk="0" hangingPunct="0"/>
              <a:t>‹#›</a:t>
            </a:fld>
            <a:endParaRPr lang="en-US" sz="1400">
              <a:ea typeface="ＭＳ Ｐゴシック" pitchFamily="34" charset="-128"/>
            </a:endParaRPr>
          </a:p>
        </p:txBody>
      </p:sp>
      <p:pic>
        <p:nvPicPr>
          <p:cNvPr id="1031" name="Picture 7" descr="bluegradientba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 calcmode="lin" valueType="num">
                                      <p:cBhvr additive="base">
                                        <p:cTn id="11" dur="500" fill="hold"/>
                                        <p:tgtEl>
                                          <p:spTgt spid="7270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270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anim calcmode="lin" valueType="num">
                                      <p:cBhvr additive="base">
                                        <p:cTn id="15" dur="500" fill="hold"/>
                                        <p:tgtEl>
                                          <p:spTgt spid="7270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270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anim calcmode="lin" valueType="num">
                                      <p:cBhvr additive="base">
                                        <p:cTn id="19" dur="500" fill="hold"/>
                                        <p:tgtEl>
                                          <p:spTgt spid="7270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70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2707">
                                            <p:txEl>
                                              <p:pRg st="4" end="4"/>
                                            </p:txEl>
                                          </p:spTgt>
                                        </p:tgtEl>
                                        <p:attrNameLst>
                                          <p:attrName>style.visibility</p:attrName>
                                        </p:attrNameLst>
                                      </p:cBhvr>
                                      <p:to>
                                        <p:strVal val="visible"/>
                                      </p:to>
                                    </p:set>
                                    <p:anim calcmode="lin" valueType="num">
                                      <p:cBhvr additive="base">
                                        <p:cTn id="23" dur="500" fill="hold"/>
                                        <p:tgtEl>
                                          <p:spTgt spid="7270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27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tmplLst>
          <p:tmpl lvl="1">
            <p:tnLst>
              <p:par>
                <p:cTn presetID="2" presetClass="entr" presetSubtype="8" fill="hold" nodeType="clickEffect">
                  <p:stCondLst>
                    <p:cond delay="0"/>
                  </p:stCondLst>
                  <p:childTnLst>
                    <p:set>
                      <p:cBhvr>
                        <p:cTn dur="1" fill="hold">
                          <p:stCondLst>
                            <p:cond delay="0"/>
                          </p:stCondLst>
                        </p:cTn>
                        <p:tgtEl>
                          <p:spTgt spid="72707"/>
                        </p:tgtEl>
                        <p:attrNameLst>
                          <p:attrName>style.visibility</p:attrName>
                        </p:attrNameLst>
                      </p:cBhvr>
                      <p:to>
                        <p:strVal val="visible"/>
                      </p:to>
                    </p:set>
                    <p:anim calcmode="lin" valueType="num">
                      <p:cBhvr additive="base">
                        <p:cTn dur="500" fill="hold"/>
                        <p:tgtEl>
                          <p:spTgt spid="72707"/>
                        </p:tgtEl>
                        <p:attrNameLst>
                          <p:attrName>ppt_x</p:attrName>
                        </p:attrNameLst>
                      </p:cBhvr>
                      <p:tavLst>
                        <p:tav tm="0">
                          <p:val>
                            <p:strVal val="0-#ppt_w/2"/>
                          </p:val>
                        </p:tav>
                        <p:tav tm="100000">
                          <p:val>
                            <p:strVal val="#ppt_x"/>
                          </p:val>
                        </p:tav>
                      </p:tavLst>
                    </p:anim>
                    <p:anim calcmode="lin" valueType="num">
                      <p:cBhvr additive="base">
                        <p:cTn dur="500" fill="hold"/>
                        <p:tgtEl>
                          <p:spTgt spid="72707"/>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72707"/>
                        </p:tgtEl>
                        <p:attrNameLst>
                          <p:attrName>style.visibility</p:attrName>
                        </p:attrNameLst>
                      </p:cBhvr>
                      <p:to>
                        <p:strVal val="visible"/>
                      </p:to>
                    </p:set>
                    <p:anim calcmode="lin" valueType="num">
                      <p:cBhvr additive="base">
                        <p:cTn dur="500" fill="hold"/>
                        <p:tgtEl>
                          <p:spTgt spid="72707"/>
                        </p:tgtEl>
                        <p:attrNameLst>
                          <p:attrName>ppt_x</p:attrName>
                        </p:attrNameLst>
                      </p:cBhvr>
                      <p:tavLst>
                        <p:tav tm="0">
                          <p:val>
                            <p:strVal val="0-#ppt_w/2"/>
                          </p:val>
                        </p:tav>
                        <p:tav tm="100000">
                          <p:val>
                            <p:strVal val="#ppt_x"/>
                          </p:val>
                        </p:tav>
                      </p:tavLst>
                    </p:anim>
                    <p:anim calcmode="lin" valueType="num">
                      <p:cBhvr additive="base">
                        <p:cTn dur="500" fill="hold"/>
                        <p:tgtEl>
                          <p:spTgt spid="72707"/>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72707"/>
                        </p:tgtEl>
                        <p:attrNameLst>
                          <p:attrName>style.visibility</p:attrName>
                        </p:attrNameLst>
                      </p:cBhvr>
                      <p:to>
                        <p:strVal val="visible"/>
                      </p:to>
                    </p:set>
                    <p:anim calcmode="lin" valueType="num">
                      <p:cBhvr additive="base">
                        <p:cTn dur="500" fill="hold"/>
                        <p:tgtEl>
                          <p:spTgt spid="72707"/>
                        </p:tgtEl>
                        <p:attrNameLst>
                          <p:attrName>ppt_x</p:attrName>
                        </p:attrNameLst>
                      </p:cBhvr>
                      <p:tavLst>
                        <p:tav tm="0">
                          <p:val>
                            <p:strVal val="0-#ppt_w/2"/>
                          </p:val>
                        </p:tav>
                        <p:tav tm="100000">
                          <p:val>
                            <p:strVal val="#ppt_x"/>
                          </p:val>
                        </p:tav>
                      </p:tavLst>
                    </p:anim>
                    <p:anim calcmode="lin" valueType="num">
                      <p:cBhvr additive="base">
                        <p:cTn dur="500" fill="hold"/>
                        <p:tgtEl>
                          <p:spTgt spid="72707"/>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72707"/>
                        </p:tgtEl>
                        <p:attrNameLst>
                          <p:attrName>style.visibility</p:attrName>
                        </p:attrNameLst>
                      </p:cBhvr>
                      <p:to>
                        <p:strVal val="visible"/>
                      </p:to>
                    </p:set>
                    <p:anim calcmode="lin" valueType="num">
                      <p:cBhvr additive="base">
                        <p:cTn dur="500" fill="hold"/>
                        <p:tgtEl>
                          <p:spTgt spid="72707"/>
                        </p:tgtEl>
                        <p:attrNameLst>
                          <p:attrName>ppt_x</p:attrName>
                        </p:attrNameLst>
                      </p:cBhvr>
                      <p:tavLst>
                        <p:tav tm="0">
                          <p:val>
                            <p:strVal val="0-#ppt_w/2"/>
                          </p:val>
                        </p:tav>
                        <p:tav tm="100000">
                          <p:val>
                            <p:strVal val="#ppt_x"/>
                          </p:val>
                        </p:tav>
                      </p:tavLst>
                    </p:anim>
                    <p:anim calcmode="lin" valueType="num">
                      <p:cBhvr additive="base">
                        <p:cTn dur="500" fill="hold"/>
                        <p:tgtEl>
                          <p:spTgt spid="72707"/>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72707"/>
                        </p:tgtEl>
                        <p:attrNameLst>
                          <p:attrName>style.visibility</p:attrName>
                        </p:attrNameLst>
                      </p:cBhvr>
                      <p:to>
                        <p:strVal val="visible"/>
                      </p:to>
                    </p:set>
                    <p:anim calcmode="lin" valueType="num">
                      <p:cBhvr additive="base">
                        <p:cTn dur="500" fill="hold"/>
                        <p:tgtEl>
                          <p:spTgt spid="72707"/>
                        </p:tgtEl>
                        <p:attrNameLst>
                          <p:attrName>ppt_x</p:attrName>
                        </p:attrNameLst>
                      </p:cBhvr>
                      <p:tavLst>
                        <p:tav tm="0">
                          <p:val>
                            <p:strVal val="0-#ppt_w/2"/>
                          </p:val>
                        </p:tav>
                        <p:tav tm="100000">
                          <p:val>
                            <p:strVal val="#ppt_x"/>
                          </p:val>
                        </p:tav>
                      </p:tavLst>
                    </p:anim>
                    <p:anim calcmode="lin" valueType="num">
                      <p:cBhvr additive="base">
                        <p:cTn dur="500" fill="hold"/>
                        <p:tgtEl>
                          <p:spTgt spid="72707"/>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4.png"/><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4.pn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5" Type="http://schemas.openxmlformats.org/officeDocument/2006/relationships/image" Target="../media/image4.pn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ma"/><Relationship Id="rId1" Type="http://schemas.microsoft.com/office/2007/relationships/media" Target="../media/media24.wma"/><Relationship Id="rId5" Type="http://schemas.openxmlformats.org/officeDocument/2006/relationships/image" Target="../media/image4.png"/><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ma"/><Relationship Id="rId1" Type="http://schemas.microsoft.com/office/2007/relationships/media" Target="../media/media25.wm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Chapter 6</a:t>
            </a:r>
          </a:p>
        </p:txBody>
      </p:sp>
      <p:sp>
        <p:nvSpPr>
          <p:cNvPr id="3075" name="Rectangle 3"/>
          <p:cNvSpPr>
            <a:spLocks noGrp="1" noChangeArrowheads="1"/>
          </p:cNvSpPr>
          <p:nvPr>
            <p:ph type="subTitle" idx="1"/>
          </p:nvPr>
        </p:nvSpPr>
        <p:spPr/>
        <p:txBody>
          <a:bodyPr/>
          <a:lstStyle/>
          <a:p>
            <a:pPr eaLnBrk="1" hangingPunct="1"/>
            <a:r>
              <a:rPr lang="en-US" smtClean="0"/>
              <a:t>Prosecutors and Crime Control</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818"/>
    </mc:Choice>
    <mc:Fallback xmlns="">
      <p:transition spd="slow" advTm="68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200" smtClean="0"/>
              <a:t>Richmond, Virginia’s Project Exile</a:t>
            </a:r>
          </a:p>
        </p:txBody>
      </p:sp>
      <p:sp>
        <p:nvSpPr>
          <p:cNvPr id="11267" name="Rectangle 3"/>
          <p:cNvSpPr>
            <a:spLocks noGrp="1" noChangeArrowheads="1"/>
          </p:cNvSpPr>
          <p:nvPr>
            <p:ph type="body" idx="1"/>
          </p:nvPr>
        </p:nvSpPr>
        <p:spPr>
          <a:xfrm>
            <a:off x="1182688" y="2017713"/>
            <a:ext cx="7772400" cy="4002087"/>
          </a:xfrm>
        </p:spPr>
        <p:txBody>
          <a:bodyPr/>
          <a:lstStyle/>
          <a:p>
            <a:pPr eaLnBrk="1" hangingPunct="1">
              <a:lnSpc>
                <a:spcPct val="80000"/>
              </a:lnSpc>
            </a:pPr>
            <a:r>
              <a:rPr lang="en-US" sz="2800" smtClean="0"/>
              <a:t>Three-pronged approach to gun violence</a:t>
            </a:r>
          </a:p>
          <a:p>
            <a:pPr lvl="1" eaLnBrk="1" hangingPunct="1">
              <a:lnSpc>
                <a:spcPct val="80000"/>
              </a:lnSpc>
            </a:pPr>
            <a:r>
              <a:rPr lang="en-US" sz="2400" smtClean="0"/>
              <a:t>Federal prosecution</a:t>
            </a:r>
          </a:p>
          <a:p>
            <a:pPr lvl="1" eaLnBrk="1" hangingPunct="1">
              <a:lnSpc>
                <a:spcPct val="80000"/>
              </a:lnSpc>
            </a:pPr>
            <a:r>
              <a:rPr lang="en-US" sz="2400" smtClean="0"/>
              <a:t>Local, federal, and state law enforcement collaboration</a:t>
            </a:r>
          </a:p>
          <a:p>
            <a:pPr lvl="1" eaLnBrk="1" hangingPunct="1">
              <a:lnSpc>
                <a:spcPct val="80000"/>
              </a:lnSpc>
            </a:pPr>
            <a:r>
              <a:rPr lang="en-US" sz="2400" smtClean="0"/>
              <a:t>Community outreach, including a media campaign</a:t>
            </a:r>
          </a:p>
          <a:p>
            <a:pPr eaLnBrk="1" hangingPunct="1">
              <a:lnSpc>
                <a:spcPct val="80000"/>
              </a:lnSpc>
            </a:pPr>
            <a:r>
              <a:rPr lang="en-US" sz="2800" smtClean="0"/>
              <a:t>The result?</a:t>
            </a:r>
          </a:p>
          <a:p>
            <a:pPr lvl="1" eaLnBrk="1" hangingPunct="1">
              <a:lnSpc>
                <a:spcPct val="80000"/>
              </a:lnSpc>
            </a:pPr>
            <a:r>
              <a:rPr lang="en-US" sz="2400" smtClean="0"/>
              <a:t>57 percent decline in gun homicides between 1994 and 2001</a:t>
            </a:r>
          </a:p>
          <a:p>
            <a:pPr eaLnBrk="1" hangingPunct="1">
              <a:lnSpc>
                <a:spcPct val="80000"/>
              </a:lnSpc>
            </a:pPr>
            <a:r>
              <a:rPr lang="en-US" sz="2800" smtClean="0"/>
              <a:t>Problem?</a:t>
            </a:r>
          </a:p>
          <a:p>
            <a:pPr lvl="1" eaLnBrk="1" hangingPunct="1">
              <a:lnSpc>
                <a:spcPct val="80000"/>
              </a:lnSpc>
            </a:pPr>
            <a:r>
              <a:rPr lang="en-US" sz="2400" smtClean="0"/>
              <a:t>Regression to the mean?</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2528"/>
    </mc:Choice>
    <mc:Fallback xmlns="">
      <p:transition spd="slow" advTm="1125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smtClean="0"/>
              <a:t>Project Safe Neighborhoods</a:t>
            </a:r>
          </a:p>
        </p:txBody>
      </p:sp>
      <p:sp>
        <p:nvSpPr>
          <p:cNvPr id="12291" name="Rectangle 3"/>
          <p:cNvSpPr>
            <a:spLocks noGrp="1" noChangeArrowheads="1"/>
          </p:cNvSpPr>
          <p:nvPr>
            <p:ph type="body" idx="1"/>
          </p:nvPr>
        </p:nvSpPr>
        <p:spPr/>
        <p:txBody>
          <a:bodyPr/>
          <a:lstStyle/>
          <a:p>
            <a:pPr eaLnBrk="1" hangingPunct="1"/>
            <a:r>
              <a:rPr lang="en-US" sz="2000" smtClean="0"/>
              <a:t>In May 2001, Bush announced that $901 million would be set aside over a three-year period to combat gun violence</a:t>
            </a:r>
          </a:p>
          <a:p>
            <a:pPr eaLnBrk="1" hangingPunct="1"/>
            <a:r>
              <a:rPr lang="en-US" sz="2000" smtClean="0"/>
              <a:t>This resulted in “Project Safe Neighborhoods” (PSN)</a:t>
            </a:r>
          </a:p>
          <a:p>
            <a:pPr eaLnBrk="1" hangingPunct="1"/>
            <a:r>
              <a:rPr lang="en-US" sz="2000" smtClean="0"/>
              <a:t>Purpose?</a:t>
            </a:r>
          </a:p>
          <a:p>
            <a:pPr lvl="1" eaLnBrk="1" hangingPunct="1"/>
            <a:r>
              <a:rPr lang="en-US" sz="1800" smtClean="0"/>
              <a:t>To promote interagency coordination to find new and creative ways to deal with gun violence</a:t>
            </a:r>
          </a:p>
          <a:p>
            <a:pPr eaLnBrk="1" hangingPunct="1"/>
            <a:r>
              <a:rPr lang="en-US" sz="2000" smtClean="0"/>
              <a:t>Five elements</a:t>
            </a:r>
          </a:p>
          <a:p>
            <a:pPr lvl="1" eaLnBrk="1" hangingPunct="1"/>
            <a:r>
              <a:rPr lang="en-US" sz="1800" smtClean="0"/>
              <a:t>Partnerships</a:t>
            </a:r>
          </a:p>
          <a:p>
            <a:pPr lvl="1" eaLnBrk="1" hangingPunct="1"/>
            <a:r>
              <a:rPr lang="en-US" sz="1800" smtClean="0"/>
              <a:t>Strategic planning</a:t>
            </a:r>
          </a:p>
          <a:p>
            <a:pPr lvl="1" eaLnBrk="1" hangingPunct="1"/>
            <a:r>
              <a:rPr lang="en-US" sz="1800" smtClean="0"/>
              <a:t>Training</a:t>
            </a:r>
          </a:p>
          <a:p>
            <a:pPr lvl="1" eaLnBrk="1" hangingPunct="1"/>
            <a:r>
              <a:rPr lang="en-US" sz="1800" smtClean="0"/>
              <a:t>Outreach</a:t>
            </a:r>
          </a:p>
          <a:p>
            <a:pPr lvl="1" eaLnBrk="1" hangingPunct="1"/>
            <a:r>
              <a:rPr lang="en-US" sz="1800" smtClean="0"/>
              <a:t>accountability</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5521"/>
    </mc:Choice>
    <mc:Fallback xmlns="">
      <p:transition spd="slow" advTm="95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200" smtClean="0"/>
              <a:t>The Softer Side of Prosecution</a:t>
            </a:r>
          </a:p>
        </p:txBody>
      </p:sp>
      <p:sp>
        <p:nvSpPr>
          <p:cNvPr id="13315" name="Rectangle 3"/>
          <p:cNvSpPr>
            <a:spLocks noGrp="1" noChangeArrowheads="1"/>
          </p:cNvSpPr>
          <p:nvPr>
            <p:ph type="body" idx="1"/>
          </p:nvPr>
        </p:nvSpPr>
        <p:spPr>
          <a:xfrm>
            <a:off x="1182688" y="2017713"/>
            <a:ext cx="7772400" cy="3925887"/>
          </a:xfrm>
        </p:spPr>
        <p:txBody>
          <a:bodyPr/>
          <a:lstStyle/>
          <a:p>
            <a:pPr eaLnBrk="1" hangingPunct="1"/>
            <a:r>
              <a:rPr lang="en-US" sz="2800" smtClean="0"/>
              <a:t>Prosecution is not just about throwing the book at criminals and sending them to prison</a:t>
            </a:r>
          </a:p>
          <a:p>
            <a:pPr eaLnBrk="1" hangingPunct="1"/>
            <a:r>
              <a:rPr lang="en-US" sz="2800" smtClean="0"/>
              <a:t>Elements of the softer side of prosecution</a:t>
            </a:r>
          </a:p>
          <a:p>
            <a:pPr lvl="1" eaLnBrk="1" hangingPunct="1"/>
            <a:r>
              <a:rPr lang="en-US" sz="2400" smtClean="0"/>
              <a:t>Victim assistance</a:t>
            </a:r>
          </a:p>
          <a:p>
            <a:pPr lvl="1" eaLnBrk="1" hangingPunct="1"/>
            <a:r>
              <a:rPr lang="en-US" sz="2400" smtClean="0"/>
              <a:t>Community prosecution</a:t>
            </a:r>
          </a:p>
          <a:p>
            <a:pPr lvl="1" eaLnBrk="1" hangingPunct="1"/>
            <a:r>
              <a:rPr lang="en-US" sz="2400" smtClean="0"/>
              <a:t>Deferred prosecution</a:t>
            </a:r>
          </a:p>
          <a:p>
            <a:pPr lvl="1" eaLnBrk="1" hangingPunct="1"/>
            <a:r>
              <a:rPr lang="en-US" sz="2400" smtClean="0"/>
              <a:t>Deferred sentencing</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819"/>
    </mc:Choice>
    <mc:Fallback xmlns="">
      <p:transition spd="slow" advTm="388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200" smtClean="0"/>
              <a:t>Victim Assistance</a:t>
            </a:r>
          </a:p>
        </p:txBody>
      </p:sp>
      <p:sp>
        <p:nvSpPr>
          <p:cNvPr id="14339" name="Rectangle 3"/>
          <p:cNvSpPr>
            <a:spLocks noGrp="1" noChangeArrowheads="1"/>
          </p:cNvSpPr>
          <p:nvPr>
            <p:ph type="body" idx="1"/>
          </p:nvPr>
        </p:nvSpPr>
        <p:spPr>
          <a:xfrm>
            <a:off x="1182688" y="2017713"/>
            <a:ext cx="7772400" cy="3925887"/>
          </a:xfrm>
        </p:spPr>
        <p:txBody>
          <a:bodyPr/>
          <a:lstStyle/>
          <a:p>
            <a:pPr eaLnBrk="1" hangingPunct="1"/>
            <a:r>
              <a:rPr lang="en-US" sz="2800" smtClean="0"/>
              <a:t>Victim assistance has become popular in light of the victim’s rights movement</a:t>
            </a:r>
          </a:p>
          <a:p>
            <a:pPr eaLnBrk="1" hangingPunct="1"/>
            <a:r>
              <a:rPr lang="en-US" sz="2800" smtClean="0"/>
              <a:t>Can victim assistance be expected to reduce crime?</a:t>
            </a:r>
          </a:p>
          <a:p>
            <a:pPr lvl="1" eaLnBrk="1" hangingPunct="1"/>
            <a:r>
              <a:rPr lang="en-US" sz="2400" smtClean="0"/>
              <a:t>Possibly, through</a:t>
            </a:r>
          </a:p>
          <a:p>
            <a:pPr lvl="2" eaLnBrk="1" hangingPunct="1"/>
            <a:r>
              <a:rPr lang="en-US" sz="2000" smtClean="0"/>
              <a:t>Domestic violence shelters</a:t>
            </a:r>
          </a:p>
          <a:p>
            <a:pPr lvl="2" eaLnBrk="1" hangingPunct="1"/>
            <a:r>
              <a:rPr lang="en-US" sz="2000" smtClean="0"/>
              <a:t>Increased trust in the criminal justice system and a willingness to report crime</a:t>
            </a:r>
          </a:p>
          <a:p>
            <a:pPr lvl="2" eaLnBrk="1" hangingPunct="1"/>
            <a:r>
              <a:rPr lang="en-US" sz="2000" smtClean="0"/>
              <a:t>Victim impact statements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8895"/>
    </mc:Choice>
    <mc:Fallback xmlns="">
      <p:transition spd="slow" advTm="1188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200" smtClean="0"/>
              <a:t>Community Prosecution</a:t>
            </a:r>
          </a:p>
        </p:txBody>
      </p:sp>
      <p:sp>
        <p:nvSpPr>
          <p:cNvPr id="15363" name="Rectangle 3"/>
          <p:cNvSpPr>
            <a:spLocks noGrp="1" noChangeArrowheads="1"/>
          </p:cNvSpPr>
          <p:nvPr>
            <p:ph type="body" idx="1"/>
          </p:nvPr>
        </p:nvSpPr>
        <p:spPr>
          <a:xfrm>
            <a:off x="1182688" y="2017713"/>
            <a:ext cx="7772400" cy="3925887"/>
          </a:xfrm>
        </p:spPr>
        <p:txBody>
          <a:bodyPr/>
          <a:lstStyle/>
          <a:p>
            <a:pPr eaLnBrk="1" hangingPunct="1"/>
            <a:r>
              <a:rPr lang="en-US" sz="2800" smtClean="0"/>
              <a:t>Community prosecution is to prosecutors what community policing is to police</a:t>
            </a:r>
          </a:p>
          <a:p>
            <a:pPr eaLnBrk="1" hangingPunct="1"/>
            <a:r>
              <a:rPr lang="en-US" sz="2800" smtClean="0"/>
              <a:t>Consists of</a:t>
            </a:r>
          </a:p>
          <a:p>
            <a:pPr lvl="1" eaLnBrk="1" hangingPunct="1"/>
            <a:r>
              <a:rPr lang="en-US" sz="2400" smtClean="0"/>
              <a:t>Grassroots crime control</a:t>
            </a:r>
          </a:p>
          <a:p>
            <a:pPr lvl="1" eaLnBrk="1" hangingPunct="1"/>
            <a:r>
              <a:rPr lang="en-US" sz="2400" smtClean="0"/>
              <a:t>Noncriminal approaches</a:t>
            </a:r>
          </a:p>
          <a:p>
            <a:pPr lvl="1" eaLnBrk="1" hangingPunct="1"/>
            <a:r>
              <a:rPr lang="en-US" sz="2400" smtClean="0"/>
              <a:t>Other nontraditional methods of crime control</a:t>
            </a:r>
          </a:p>
          <a:p>
            <a:pPr lvl="1" eaLnBrk="1" hangingPunct="1"/>
            <a:r>
              <a:rPr lang="en-US" sz="2400" smtClean="0"/>
              <a:t>Targeting low-level offenses, often in response to the broken windows theory</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720"/>
    </mc:Choice>
    <mc:Fallback xmlns="">
      <p:transition spd="slow" advTm="40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43000" y="685800"/>
            <a:ext cx="7793038" cy="762000"/>
          </a:xfrm>
        </p:spPr>
        <p:txBody>
          <a:bodyPr/>
          <a:lstStyle/>
          <a:p>
            <a:r>
              <a:rPr lang="en-US" sz="2800" smtClean="0"/>
              <a:t>National Center for Community Prosecution</a:t>
            </a:r>
          </a:p>
        </p:txBody>
      </p:sp>
      <p:sp>
        <p:nvSpPr>
          <p:cNvPr id="16387" name="Content Placeholder 2"/>
          <p:cNvSpPr>
            <a:spLocks noGrp="1"/>
          </p:cNvSpPr>
          <p:nvPr>
            <p:ph idx="1"/>
          </p:nvPr>
        </p:nvSpPr>
        <p:spPr>
          <a:xfrm>
            <a:off x="1182688" y="1676400"/>
            <a:ext cx="7772400" cy="4456113"/>
          </a:xfrm>
        </p:spPr>
        <p:txBody>
          <a:bodyPr/>
          <a:lstStyle/>
          <a:p>
            <a:r>
              <a:rPr lang="en-US" sz="2000" dirty="0" smtClean="0"/>
              <a:t>Community Prosecution involves a long-term, proactive partnership among the prosecutor's office, law enforcement, the community and public and private organizations, whereby the authority of the prosecutor's office is used to solve problems, improve public safety and enhance the quality of life of community members. </a:t>
            </a:r>
          </a:p>
          <a:p>
            <a:r>
              <a:rPr lang="en-US" sz="2000" dirty="0" smtClean="0"/>
              <a:t>Key Principles of Community Prosecution:</a:t>
            </a:r>
          </a:p>
          <a:p>
            <a:r>
              <a:rPr lang="en-US" sz="2000" dirty="0" smtClean="0"/>
              <a:t>1. Recognizing the Community’s Role in Public Safety </a:t>
            </a:r>
          </a:p>
          <a:p>
            <a:r>
              <a:rPr lang="en-US" sz="2000" dirty="0" smtClean="0"/>
              <a:t>2. Engaging in Problem Solving</a:t>
            </a:r>
          </a:p>
          <a:p>
            <a:r>
              <a:rPr lang="en-US" sz="2000" dirty="0" smtClean="0"/>
              <a:t>3. Establishing and Maintaining Partnerships</a:t>
            </a:r>
          </a:p>
          <a:p>
            <a:r>
              <a:rPr lang="en-US" sz="2000" dirty="0" smtClean="0"/>
              <a:t>4. Evaluating Outcomes of Activities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1028"/>
    </mc:Choice>
    <mc:Fallback xmlns="">
      <p:transition spd="slow" advTm="410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200" smtClean="0"/>
              <a:t>Nontraditional Restraining Orders</a:t>
            </a:r>
          </a:p>
        </p:txBody>
      </p:sp>
      <p:sp>
        <p:nvSpPr>
          <p:cNvPr id="17411" name="Rectangle 3"/>
          <p:cNvSpPr>
            <a:spLocks noGrp="1" noChangeArrowheads="1"/>
          </p:cNvSpPr>
          <p:nvPr>
            <p:ph type="body" idx="1"/>
          </p:nvPr>
        </p:nvSpPr>
        <p:spPr>
          <a:xfrm>
            <a:off x="1182688" y="2017713"/>
            <a:ext cx="7772400" cy="3925887"/>
          </a:xfrm>
        </p:spPr>
        <p:txBody>
          <a:bodyPr/>
          <a:lstStyle/>
          <a:p>
            <a:pPr eaLnBrk="1" hangingPunct="1">
              <a:lnSpc>
                <a:spcPct val="90000"/>
              </a:lnSpc>
            </a:pPr>
            <a:r>
              <a:rPr lang="en-US" sz="2800" smtClean="0"/>
              <a:t>Historically, restraining orders have been used mostly in</a:t>
            </a:r>
          </a:p>
          <a:p>
            <a:pPr lvl="1" eaLnBrk="1" hangingPunct="1">
              <a:lnSpc>
                <a:spcPct val="90000"/>
              </a:lnSpc>
            </a:pPr>
            <a:r>
              <a:rPr lang="en-US" sz="2400" smtClean="0"/>
              <a:t>Domestic violence cases</a:t>
            </a:r>
          </a:p>
          <a:p>
            <a:pPr lvl="1" eaLnBrk="1" hangingPunct="1">
              <a:lnSpc>
                <a:spcPct val="90000"/>
              </a:lnSpc>
            </a:pPr>
            <a:r>
              <a:rPr lang="en-US" sz="2400" smtClean="0"/>
              <a:t>Stalking cases</a:t>
            </a:r>
          </a:p>
          <a:p>
            <a:pPr eaLnBrk="1" hangingPunct="1">
              <a:lnSpc>
                <a:spcPct val="90000"/>
              </a:lnSpc>
            </a:pPr>
            <a:r>
              <a:rPr lang="en-US" sz="2800" smtClean="0"/>
              <a:t>Now they’re being used for such diverse purposes as</a:t>
            </a:r>
          </a:p>
          <a:p>
            <a:pPr lvl="1" eaLnBrk="1" hangingPunct="1">
              <a:lnSpc>
                <a:spcPct val="90000"/>
              </a:lnSpc>
            </a:pPr>
            <a:r>
              <a:rPr lang="en-US" sz="2400" smtClean="0"/>
              <a:t>Keeping prostitutes away from businesses</a:t>
            </a:r>
          </a:p>
          <a:p>
            <a:pPr lvl="1" eaLnBrk="1" hangingPunct="1">
              <a:lnSpc>
                <a:spcPct val="90000"/>
              </a:lnSpc>
            </a:pPr>
            <a:r>
              <a:rPr lang="en-US" sz="2400" smtClean="0"/>
              <a:t>Keeping gang members from associating with one another</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9849"/>
    </mc:Choice>
    <mc:Fallback xmlns="">
      <p:transition spd="slow" advTm="498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smtClean="0"/>
              <a:t>Code Enforcement</a:t>
            </a:r>
          </a:p>
        </p:txBody>
      </p:sp>
      <p:sp>
        <p:nvSpPr>
          <p:cNvPr id="18435" name="Rectangle 3"/>
          <p:cNvSpPr>
            <a:spLocks noGrp="1" noChangeArrowheads="1"/>
          </p:cNvSpPr>
          <p:nvPr>
            <p:ph type="body" idx="1"/>
          </p:nvPr>
        </p:nvSpPr>
        <p:spPr>
          <a:xfrm>
            <a:off x="1182688" y="2017713"/>
            <a:ext cx="7772400" cy="4002087"/>
          </a:xfrm>
        </p:spPr>
        <p:txBody>
          <a:bodyPr/>
          <a:lstStyle/>
          <a:p>
            <a:pPr eaLnBrk="1" hangingPunct="1"/>
            <a:r>
              <a:rPr lang="en-US" smtClean="0"/>
              <a:t>Prosecutors are coming to rely on increased code enforcement because</a:t>
            </a:r>
          </a:p>
          <a:p>
            <a:pPr lvl="1" eaLnBrk="1" hangingPunct="1"/>
            <a:r>
              <a:rPr lang="en-US" smtClean="0"/>
              <a:t>It’s consistent with the broken windows theory</a:t>
            </a:r>
          </a:p>
          <a:p>
            <a:pPr lvl="1" eaLnBrk="1" hangingPunct="1"/>
            <a:r>
              <a:rPr lang="en-US" smtClean="0"/>
              <a:t>Relates closely to quality-of-life issues</a:t>
            </a:r>
          </a:p>
          <a:p>
            <a:pPr eaLnBrk="1" hangingPunct="1"/>
            <a:r>
              <a:rPr lang="en-US" smtClean="0"/>
              <a:t>Community prosecutors in Dallas have their own code enforcement officers!</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7821"/>
    </mc:Choice>
    <mc:Fallback xmlns="">
      <p:transition spd="slow" advTm="37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200" smtClean="0"/>
              <a:t>Nuisance Abatement</a:t>
            </a:r>
          </a:p>
        </p:txBody>
      </p:sp>
      <p:sp>
        <p:nvSpPr>
          <p:cNvPr id="19459" name="Rectangle 3"/>
          <p:cNvSpPr>
            <a:spLocks noGrp="1" noChangeArrowheads="1"/>
          </p:cNvSpPr>
          <p:nvPr>
            <p:ph type="body" idx="1"/>
          </p:nvPr>
        </p:nvSpPr>
        <p:spPr>
          <a:xfrm>
            <a:off x="1182688" y="2017713"/>
            <a:ext cx="7772400" cy="4154487"/>
          </a:xfrm>
        </p:spPr>
        <p:txBody>
          <a:bodyPr/>
          <a:lstStyle/>
          <a:p>
            <a:pPr eaLnBrk="1" hangingPunct="1">
              <a:lnSpc>
                <a:spcPct val="90000"/>
              </a:lnSpc>
            </a:pPr>
            <a:r>
              <a:rPr lang="en-US" dirty="0" smtClean="0"/>
              <a:t>Nuisance abatement laws are often used to close down properties such as</a:t>
            </a:r>
          </a:p>
          <a:p>
            <a:pPr lvl="1" eaLnBrk="1" hangingPunct="1">
              <a:lnSpc>
                <a:spcPct val="90000"/>
              </a:lnSpc>
            </a:pPr>
            <a:r>
              <a:rPr lang="en-US" dirty="0" smtClean="0"/>
              <a:t>Crack houses</a:t>
            </a:r>
          </a:p>
          <a:p>
            <a:pPr lvl="1" eaLnBrk="1" hangingPunct="1">
              <a:lnSpc>
                <a:spcPct val="90000"/>
              </a:lnSpc>
            </a:pPr>
            <a:r>
              <a:rPr lang="en-US" dirty="0" smtClean="0"/>
              <a:t>“Saunas”</a:t>
            </a:r>
          </a:p>
          <a:p>
            <a:pPr eaLnBrk="1" hangingPunct="1">
              <a:lnSpc>
                <a:spcPct val="90000"/>
              </a:lnSpc>
            </a:pPr>
            <a:r>
              <a:rPr lang="en-US" dirty="0" smtClean="0"/>
              <a:t>Properties can be boarded up in Hennepin County, MN, if two “behavioral incidents” are shown</a:t>
            </a:r>
          </a:p>
          <a:p>
            <a:pPr lvl="1" eaLnBrk="1" hangingPunct="1">
              <a:lnSpc>
                <a:spcPct val="90000"/>
              </a:lnSpc>
            </a:pPr>
            <a:r>
              <a:rPr lang="en-US" dirty="0" smtClean="0"/>
              <a:t>Behavioral incidents need not be crime</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758"/>
    </mc:Choice>
    <mc:Fallback xmlns="">
      <p:transition spd="slow" advTm="217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smtClean="0"/>
              <a:t>Forfeiture</a:t>
            </a:r>
          </a:p>
        </p:txBody>
      </p:sp>
      <p:sp>
        <p:nvSpPr>
          <p:cNvPr id="20483" name="Rectangle 3"/>
          <p:cNvSpPr>
            <a:spLocks noGrp="1" noChangeArrowheads="1"/>
          </p:cNvSpPr>
          <p:nvPr>
            <p:ph type="body" idx="1"/>
          </p:nvPr>
        </p:nvSpPr>
        <p:spPr>
          <a:xfrm>
            <a:off x="1182688" y="2017713"/>
            <a:ext cx="7772400" cy="3849687"/>
          </a:xfrm>
        </p:spPr>
        <p:txBody>
          <a:bodyPr/>
          <a:lstStyle/>
          <a:p>
            <a:pPr eaLnBrk="1" hangingPunct="1"/>
            <a:r>
              <a:rPr lang="en-US" smtClean="0"/>
              <a:t>Civil forfeiture is used extensively by prosecutors as an alternative to criminal prosecution</a:t>
            </a:r>
          </a:p>
          <a:p>
            <a:pPr eaLnBrk="1" hangingPunct="1"/>
            <a:r>
              <a:rPr lang="en-US" smtClean="0"/>
              <a:t>Forfeiture has been used to combat</a:t>
            </a:r>
          </a:p>
          <a:p>
            <a:pPr lvl="1" eaLnBrk="1" hangingPunct="1"/>
            <a:r>
              <a:rPr lang="en-US" smtClean="0"/>
              <a:t>Driving with an expired license</a:t>
            </a:r>
          </a:p>
          <a:p>
            <a:pPr lvl="1" eaLnBrk="1" hangingPunct="1"/>
            <a:r>
              <a:rPr lang="en-US" smtClean="0"/>
              <a:t>Street racing</a:t>
            </a:r>
          </a:p>
          <a:p>
            <a:pPr lvl="1" eaLnBrk="1" hangingPunct="1"/>
            <a:r>
              <a:rPr lang="en-US" smtClean="0"/>
              <a:t>Drunk driving</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6131"/>
    </mc:Choice>
    <mc:Fallback xmlns="">
      <p:transition spd="slow" advTm="461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200" smtClean="0"/>
              <a:t>Introduction</a:t>
            </a:r>
          </a:p>
        </p:txBody>
      </p:sp>
      <p:sp>
        <p:nvSpPr>
          <p:cNvPr id="4099" name="Rectangle 3"/>
          <p:cNvSpPr>
            <a:spLocks noGrp="1" noChangeArrowheads="1"/>
          </p:cNvSpPr>
          <p:nvPr>
            <p:ph type="body" idx="1"/>
          </p:nvPr>
        </p:nvSpPr>
        <p:spPr/>
        <p:txBody>
          <a:bodyPr/>
          <a:lstStyle/>
          <a:p>
            <a:pPr eaLnBrk="1" hangingPunct="1"/>
            <a:r>
              <a:rPr lang="en-US" smtClean="0"/>
              <a:t>Prosecutors are law enforcement officers</a:t>
            </a:r>
          </a:p>
          <a:p>
            <a:pPr eaLnBrk="1" hangingPunct="1"/>
            <a:r>
              <a:rPr lang="en-US" smtClean="0"/>
              <a:t>Without them, criminals would be released right back into society</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1110"/>
    </mc:Choice>
    <mc:Fallback xmlns="">
      <p:transition spd="slow" advTm="711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200" smtClean="0"/>
              <a:t>Deferred Prosecution</a:t>
            </a:r>
          </a:p>
        </p:txBody>
      </p:sp>
      <p:sp>
        <p:nvSpPr>
          <p:cNvPr id="21507" name="Rectangle 3"/>
          <p:cNvSpPr>
            <a:spLocks noGrp="1" noChangeArrowheads="1"/>
          </p:cNvSpPr>
          <p:nvPr>
            <p:ph type="body" idx="1"/>
          </p:nvPr>
        </p:nvSpPr>
        <p:spPr>
          <a:xfrm>
            <a:off x="1182688" y="2017713"/>
            <a:ext cx="7772400" cy="3925887"/>
          </a:xfrm>
        </p:spPr>
        <p:txBody>
          <a:bodyPr/>
          <a:lstStyle/>
          <a:p>
            <a:pPr eaLnBrk="1" hangingPunct="1"/>
            <a:r>
              <a:rPr lang="en-US" smtClean="0"/>
              <a:t>Deferred prosecution amounts to delaying criminal charges until the suspect completes some obligation</a:t>
            </a:r>
          </a:p>
          <a:p>
            <a:pPr lvl="1" eaLnBrk="1" hangingPunct="1"/>
            <a:r>
              <a:rPr lang="en-US" smtClean="0"/>
              <a:t>If the obligation is completed, then charges won’t be filed</a:t>
            </a:r>
          </a:p>
          <a:p>
            <a:pPr eaLnBrk="1" hangingPunct="1"/>
            <a:r>
              <a:rPr lang="en-US" smtClean="0"/>
              <a:t>Does it work?</a:t>
            </a:r>
          </a:p>
          <a:p>
            <a:pPr lvl="1" eaLnBrk="1" hangingPunct="1"/>
            <a:r>
              <a:rPr lang="en-US" smtClean="0"/>
              <a:t>Unclear</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7169"/>
    </mc:Choice>
    <mc:Fallback xmlns="">
      <p:transition spd="slow" advTm="47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200" smtClean="0"/>
              <a:t>Deferred Sentencing</a:t>
            </a:r>
          </a:p>
        </p:txBody>
      </p:sp>
      <p:sp>
        <p:nvSpPr>
          <p:cNvPr id="22531" name="Rectangle 3"/>
          <p:cNvSpPr>
            <a:spLocks noGrp="1" noChangeArrowheads="1"/>
          </p:cNvSpPr>
          <p:nvPr>
            <p:ph type="body" idx="1"/>
          </p:nvPr>
        </p:nvSpPr>
        <p:spPr/>
        <p:txBody>
          <a:bodyPr/>
          <a:lstStyle/>
          <a:p>
            <a:pPr eaLnBrk="1" hangingPunct="1"/>
            <a:r>
              <a:rPr lang="en-US" sz="2000" smtClean="0"/>
              <a:t>Deferred sentencing</a:t>
            </a:r>
          </a:p>
          <a:p>
            <a:pPr lvl="1" eaLnBrk="1" hangingPunct="1"/>
            <a:r>
              <a:rPr lang="en-US" sz="1800" smtClean="0"/>
              <a:t>Requires defendants to plead guilty to a crime and then, provided they complete a diversion and/or treatment program, the plea will be removed from their record</a:t>
            </a:r>
          </a:p>
          <a:p>
            <a:pPr eaLnBrk="1" hangingPunct="1"/>
            <a:r>
              <a:rPr lang="en-US" sz="2000" smtClean="0"/>
              <a:t>Brooklyn’s Drug Treatment Alternative to Prison (DTAP) program</a:t>
            </a:r>
          </a:p>
          <a:p>
            <a:pPr lvl="1" eaLnBrk="1" hangingPunct="1"/>
            <a:r>
              <a:rPr lang="en-US" sz="1800" smtClean="0"/>
              <a:t>Reserved for second-time predicate felons Candidates chosen after careful review Why second-time felons?</a:t>
            </a:r>
          </a:p>
          <a:p>
            <a:pPr lvl="2" eaLnBrk="1" hangingPunct="1"/>
            <a:r>
              <a:rPr lang="en-US" sz="1600" smtClean="0"/>
              <a:t>Most to lose from a conviction and most to gain from treatment</a:t>
            </a:r>
          </a:p>
          <a:p>
            <a:pPr eaLnBrk="1" hangingPunct="1"/>
            <a:r>
              <a:rPr lang="en-US" sz="2000" smtClean="0"/>
              <a:t>Research?</a:t>
            </a:r>
          </a:p>
          <a:p>
            <a:pPr lvl="1" eaLnBrk="1" hangingPunct="1"/>
            <a:r>
              <a:rPr lang="en-US" sz="1800" smtClean="0"/>
              <a:t>Big reductions in arrests/reconvictions</a:t>
            </a:r>
          </a:p>
          <a:p>
            <a:pPr lvl="1" eaLnBrk="1" hangingPunct="1"/>
            <a:r>
              <a:rPr lang="en-US" sz="1800" smtClean="0"/>
              <a:t>Costs almost half as much to send someone to residential treatment in lieu of prison</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3977"/>
    </mc:Choice>
    <mc:Fallback xmlns="">
      <p:transition spd="slow" advTm="83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smtClean="0"/>
              <a:t>A Plea Bargaining Pandemic?</a:t>
            </a:r>
          </a:p>
        </p:txBody>
      </p:sp>
      <p:sp>
        <p:nvSpPr>
          <p:cNvPr id="23555" name="Rectangle 3"/>
          <p:cNvSpPr>
            <a:spLocks noGrp="1" noChangeArrowheads="1"/>
          </p:cNvSpPr>
          <p:nvPr>
            <p:ph type="body" idx="1"/>
          </p:nvPr>
        </p:nvSpPr>
        <p:spPr>
          <a:xfrm>
            <a:off x="1182688" y="2017713"/>
            <a:ext cx="7772400" cy="3925887"/>
          </a:xfrm>
        </p:spPr>
        <p:txBody>
          <a:bodyPr/>
          <a:lstStyle/>
          <a:p>
            <a:pPr eaLnBrk="1" hangingPunct="1"/>
            <a:r>
              <a:rPr lang="en-US" sz="2800" smtClean="0"/>
              <a:t>Nearly 9 out of 10 criminal convictions result from a plea agreement</a:t>
            </a:r>
          </a:p>
          <a:p>
            <a:pPr eaLnBrk="1" hangingPunct="1"/>
            <a:r>
              <a:rPr lang="en-US" sz="2800" smtClean="0"/>
              <a:t>Plea bargaining is essential to the administration of justice</a:t>
            </a:r>
          </a:p>
          <a:p>
            <a:pPr eaLnBrk="1" hangingPunct="1"/>
            <a:r>
              <a:rPr lang="en-US" sz="2800" smtClean="0"/>
              <a:t>Question</a:t>
            </a:r>
          </a:p>
          <a:p>
            <a:pPr lvl="1" eaLnBrk="1" hangingPunct="1"/>
            <a:r>
              <a:rPr lang="en-US" sz="2400" smtClean="0"/>
              <a:t>Does plea bargaining affect crime?</a:t>
            </a:r>
          </a:p>
          <a:p>
            <a:pPr eaLnBrk="1" hangingPunct="1"/>
            <a:r>
              <a:rPr lang="en-US" sz="2800" smtClean="0"/>
              <a:t>Answer</a:t>
            </a:r>
          </a:p>
          <a:p>
            <a:pPr lvl="1" eaLnBrk="1" hangingPunct="1"/>
            <a:r>
              <a:rPr lang="en-US" sz="2400" smtClean="0"/>
              <a:t>?????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9577"/>
    </mc:Choice>
    <mc:Fallback xmlns="">
      <p:transition spd="slow" advTm="69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smtClean="0"/>
              <a:t>Attempts to Limit Plea Bargaining</a:t>
            </a:r>
          </a:p>
        </p:txBody>
      </p:sp>
      <p:sp>
        <p:nvSpPr>
          <p:cNvPr id="24579" name="Rectangle 3"/>
          <p:cNvSpPr>
            <a:spLocks noGrp="1" noChangeArrowheads="1"/>
          </p:cNvSpPr>
          <p:nvPr>
            <p:ph type="body" idx="1"/>
          </p:nvPr>
        </p:nvSpPr>
        <p:spPr>
          <a:xfrm>
            <a:off x="1182688" y="2017713"/>
            <a:ext cx="7772400" cy="3925887"/>
          </a:xfrm>
        </p:spPr>
        <p:txBody>
          <a:bodyPr/>
          <a:lstStyle/>
          <a:p>
            <a:pPr eaLnBrk="1" hangingPunct="1">
              <a:lnSpc>
                <a:spcPct val="80000"/>
              </a:lnSpc>
            </a:pPr>
            <a:r>
              <a:rPr lang="en-US" sz="2800" smtClean="0"/>
              <a:t>Concerns over plea bargaining have led to</a:t>
            </a:r>
          </a:p>
          <a:p>
            <a:pPr lvl="1" eaLnBrk="1" hangingPunct="1">
              <a:lnSpc>
                <a:spcPct val="80000"/>
              </a:lnSpc>
            </a:pPr>
            <a:r>
              <a:rPr lang="en-US" sz="2400" smtClean="0"/>
              <a:t>Outright bans (Alaska)</a:t>
            </a:r>
          </a:p>
          <a:p>
            <a:pPr lvl="1" eaLnBrk="1" hangingPunct="1">
              <a:lnSpc>
                <a:spcPct val="80000"/>
              </a:lnSpc>
            </a:pPr>
            <a:r>
              <a:rPr lang="en-US" sz="2400" smtClean="0"/>
              <a:t>Cutoff dates/times (e.g., 74 hours after indictment)</a:t>
            </a:r>
          </a:p>
          <a:p>
            <a:pPr lvl="1" eaLnBrk="1" hangingPunct="1">
              <a:lnSpc>
                <a:spcPct val="80000"/>
              </a:lnSpc>
            </a:pPr>
            <a:r>
              <a:rPr lang="en-US" sz="2400" smtClean="0"/>
              <a:t>Bans for certain offenses</a:t>
            </a:r>
          </a:p>
          <a:p>
            <a:pPr lvl="1" eaLnBrk="1" hangingPunct="1">
              <a:lnSpc>
                <a:spcPct val="80000"/>
              </a:lnSpc>
            </a:pPr>
            <a:r>
              <a:rPr lang="en-US" sz="2400" smtClean="0"/>
              <a:t>Jury waivers</a:t>
            </a:r>
          </a:p>
          <a:p>
            <a:pPr lvl="2" eaLnBrk="1" hangingPunct="1">
              <a:lnSpc>
                <a:spcPct val="80000"/>
              </a:lnSpc>
            </a:pPr>
            <a:r>
              <a:rPr lang="en-US" sz="2000" smtClean="0"/>
              <a:t>Gives defendants the opportunity to engage in plea negotiations in exchange for giving up their right to a jury trial (slow plea of guilty)</a:t>
            </a:r>
          </a:p>
          <a:p>
            <a:pPr lvl="1" eaLnBrk="1" hangingPunct="1">
              <a:lnSpc>
                <a:spcPct val="80000"/>
              </a:lnSpc>
            </a:pPr>
            <a:r>
              <a:rPr lang="en-US" sz="2400" smtClean="0"/>
              <a:t>Legislative (CA)</a:t>
            </a:r>
          </a:p>
          <a:p>
            <a:pPr lvl="2" eaLnBrk="1" hangingPunct="1">
              <a:lnSpc>
                <a:spcPct val="80000"/>
              </a:lnSpc>
            </a:pPr>
            <a:r>
              <a:rPr lang="en-US" sz="2000" smtClean="0"/>
              <a:t>CA initiative limits plea bargaining</a:t>
            </a:r>
          </a:p>
          <a:p>
            <a:pPr lvl="1" eaLnBrk="1" hangingPunct="1">
              <a:lnSpc>
                <a:spcPct val="80000"/>
              </a:lnSpc>
            </a:pPr>
            <a:endParaRPr lang="en-US" sz="2400" smtClean="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2249"/>
    </mc:Choice>
    <mc:Fallback xmlns="">
      <p:transition spd="slow" advTm="322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smtClean="0"/>
              <a:t>Ad Hoc Plea Bargaining</a:t>
            </a:r>
          </a:p>
        </p:txBody>
      </p:sp>
      <p:sp>
        <p:nvSpPr>
          <p:cNvPr id="25603" name="Rectangle 3"/>
          <p:cNvSpPr>
            <a:spLocks noGrp="1" noChangeArrowheads="1"/>
          </p:cNvSpPr>
          <p:nvPr>
            <p:ph type="body" idx="1"/>
          </p:nvPr>
        </p:nvSpPr>
        <p:spPr>
          <a:xfrm>
            <a:off x="1182688" y="2017713"/>
            <a:ext cx="7772400" cy="4002087"/>
          </a:xfrm>
        </p:spPr>
        <p:txBody>
          <a:bodyPr/>
          <a:lstStyle/>
          <a:p>
            <a:pPr eaLnBrk="1" hangingPunct="1">
              <a:lnSpc>
                <a:spcPct val="80000"/>
              </a:lnSpc>
            </a:pPr>
            <a:r>
              <a:rPr lang="en-US" sz="2800" smtClean="0"/>
              <a:t>Ad hoc plea bargaining refers to strange concessions defendants agree to make</a:t>
            </a:r>
          </a:p>
          <a:p>
            <a:pPr eaLnBrk="1" hangingPunct="1">
              <a:lnSpc>
                <a:spcPct val="80000"/>
              </a:lnSpc>
            </a:pPr>
            <a:r>
              <a:rPr lang="en-US" sz="2800" smtClean="0"/>
              <a:t>Examples include</a:t>
            </a:r>
          </a:p>
          <a:p>
            <a:pPr lvl="1" eaLnBrk="1" hangingPunct="1">
              <a:lnSpc>
                <a:spcPct val="80000"/>
              </a:lnSpc>
            </a:pPr>
            <a:r>
              <a:rPr lang="en-US" sz="2400" smtClean="0"/>
              <a:t>Probation conditions</a:t>
            </a:r>
          </a:p>
          <a:p>
            <a:pPr lvl="1" eaLnBrk="1" hangingPunct="1">
              <a:lnSpc>
                <a:spcPct val="80000"/>
              </a:lnSpc>
            </a:pPr>
            <a:r>
              <a:rPr lang="en-US" sz="2400" smtClean="0"/>
              <a:t>Quid pro quo punishments</a:t>
            </a:r>
          </a:p>
          <a:p>
            <a:pPr lvl="1" eaLnBrk="1" hangingPunct="1">
              <a:lnSpc>
                <a:spcPct val="80000"/>
              </a:lnSpc>
            </a:pPr>
            <a:r>
              <a:rPr lang="en-US" sz="2400" smtClean="0"/>
              <a:t>Unauthorized punishments</a:t>
            </a:r>
          </a:p>
          <a:p>
            <a:pPr lvl="1" eaLnBrk="1" hangingPunct="1">
              <a:lnSpc>
                <a:spcPct val="80000"/>
              </a:lnSpc>
            </a:pPr>
            <a:r>
              <a:rPr lang="en-US" sz="2400" smtClean="0"/>
              <a:t>Unauthorized benefits in return for a plea of guilty</a:t>
            </a:r>
          </a:p>
          <a:p>
            <a:pPr lvl="1" eaLnBrk="1" hangingPunct="1">
              <a:lnSpc>
                <a:spcPct val="80000"/>
              </a:lnSpc>
            </a:pPr>
            <a:r>
              <a:rPr lang="en-US" sz="2400" smtClean="0"/>
              <a:t>Defendant may plead guilty to an unauthorized offense</a:t>
            </a:r>
          </a:p>
          <a:p>
            <a:pPr lvl="1" eaLnBrk="1" hangingPunct="1">
              <a:lnSpc>
                <a:spcPct val="80000"/>
              </a:lnSpc>
            </a:pPr>
            <a:r>
              <a:rPr lang="en-US" sz="2400" smtClean="0"/>
              <a:t>No plea and no sentence!</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2673"/>
    </mc:Choice>
    <mc:Fallback xmlns="">
      <p:transition spd="slow" advTm="626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a:t>
            </a:r>
            <a:endParaRPr lang="en-US" dirty="0"/>
          </a:p>
        </p:txBody>
      </p:sp>
      <p:sp>
        <p:nvSpPr>
          <p:cNvPr id="3" name="Content Placeholder 2"/>
          <p:cNvSpPr>
            <a:spLocks noGrp="1"/>
          </p:cNvSpPr>
          <p:nvPr>
            <p:ph idx="1"/>
          </p:nvPr>
        </p:nvSpPr>
        <p:spPr/>
        <p:txBody>
          <a:bodyPr/>
          <a:lstStyle/>
          <a:p>
            <a:r>
              <a:rPr lang="en-US" dirty="0" smtClean="0"/>
              <a:t>Chapter 6 summary and conclusions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06301367"/>
      </p:ext>
    </p:extLst>
  </p:cSld>
  <p:clrMapOvr>
    <a:masterClrMapping/>
  </p:clrMapOvr>
  <mc:AlternateContent xmlns:mc="http://schemas.openxmlformats.org/markup-compatibility/2006" xmlns:p14="http://schemas.microsoft.com/office/powerpoint/2010/main">
    <mc:Choice Requires="p14">
      <p:transition spd="slow" p14:dur="2000" advTm="77861"/>
    </mc:Choice>
    <mc:Fallback xmlns="">
      <p:transition spd="slow" advTm="778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200" smtClean="0"/>
              <a:t>Who Are the Prosecutors?</a:t>
            </a:r>
          </a:p>
        </p:txBody>
      </p:sp>
      <p:sp>
        <p:nvSpPr>
          <p:cNvPr id="5123" name="Rectangle 3"/>
          <p:cNvSpPr>
            <a:spLocks noGrp="1" noChangeArrowheads="1"/>
          </p:cNvSpPr>
          <p:nvPr>
            <p:ph type="body" idx="1"/>
          </p:nvPr>
        </p:nvSpPr>
        <p:spPr/>
        <p:txBody>
          <a:bodyPr/>
          <a:lstStyle/>
          <a:p>
            <a:pPr eaLnBrk="1" hangingPunct="1"/>
            <a:r>
              <a:rPr lang="en-US" sz="2000" smtClean="0"/>
              <a:t>Four types of prosecutors</a:t>
            </a:r>
          </a:p>
          <a:p>
            <a:pPr lvl="1" eaLnBrk="1" hangingPunct="1"/>
            <a:r>
              <a:rPr lang="en-US" sz="1800" smtClean="0"/>
              <a:t>U.S. attorneys and their assistants</a:t>
            </a:r>
          </a:p>
          <a:p>
            <a:pPr lvl="1" eaLnBrk="1" hangingPunct="1"/>
            <a:r>
              <a:rPr lang="en-US" sz="1800" smtClean="0"/>
              <a:t>State attorneys general (sometimes)</a:t>
            </a:r>
          </a:p>
          <a:p>
            <a:pPr lvl="1" eaLnBrk="1" hangingPunct="1"/>
            <a:r>
              <a:rPr lang="en-US" sz="1800" smtClean="0"/>
              <a:t>District attorneys (DAs) and their deputies</a:t>
            </a:r>
          </a:p>
          <a:p>
            <a:pPr lvl="1" eaLnBrk="1" hangingPunct="1"/>
            <a:r>
              <a:rPr lang="en-US" sz="1800" smtClean="0"/>
              <a:t>City attorneys</a:t>
            </a:r>
          </a:p>
          <a:p>
            <a:pPr eaLnBrk="1" hangingPunct="1"/>
            <a:r>
              <a:rPr lang="en-US" sz="2000" smtClean="0"/>
              <a:t>U.S. attorneys are appointed</a:t>
            </a:r>
          </a:p>
          <a:p>
            <a:pPr eaLnBrk="1" hangingPunct="1"/>
            <a:r>
              <a:rPr lang="en-US" sz="2000" smtClean="0"/>
              <a:t>DAs are elected to head county/borough offices</a:t>
            </a:r>
          </a:p>
          <a:p>
            <a:pPr eaLnBrk="1" hangingPunct="1"/>
            <a:r>
              <a:rPr lang="en-US" sz="2000" smtClean="0"/>
              <a:t>City attorneys are usually elected and</a:t>
            </a:r>
          </a:p>
          <a:p>
            <a:pPr lvl="1" eaLnBrk="1" hangingPunct="1"/>
            <a:r>
              <a:rPr lang="en-US" sz="1800" smtClean="0"/>
              <a:t>Serve as chief legal advisors to cities</a:t>
            </a:r>
          </a:p>
          <a:p>
            <a:pPr lvl="1" eaLnBrk="1" hangingPunct="1"/>
            <a:r>
              <a:rPr lang="en-US" sz="1800" smtClean="0"/>
              <a:t>Represent cities in litigation</a:t>
            </a:r>
          </a:p>
          <a:p>
            <a:pPr lvl="1" eaLnBrk="1" hangingPunct="1"/>
            <a:r>
              <a:rPr lang="en-US" sz="1800" smtClean="0"/>
              <a:t>Possibly prosecute misdemeanors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3303"/>
    </mc:Choice>
    <mc:Fallback xmlns="">
      <p:transition spd="slow" advTm="833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200" smtClean="0"/>
              <a:t>Have Prosecutors Been Forgotten?</a:t>
            </a:r>
          </a:p>
        </p:txBody>
      </p:sp>
      <p:sp>
        <p:nvSpPr>
          <p:cNvPr id="6147" name="Rectangle 3"/>
          <p:cNvSpPr>
            <a:spLocks noGrp="1" noChangeArrowheads="1"/>
          </p:cNvSpPr>
          <p:nvPr>
            <p:ph type="body" idx="1"/>
          </p:nvPr>
        </p:nvSpPr>
        <p:spPr>
          <a:xfrm>
            <a:off x="1182688" y="2017713"/>
            <a:ext cx="7772400" cy="3773487"/>
          </a:xfrm>
        </p:spPr>
        <p:txBody>
          <a:bodyPr/>
          <a:lstStyle/>
          <a:p>
            <a:pPr eaLnBrk="1" hangingPunct="1"/>
            <a:r>
              <a:rPr lang="en-US" sz="2800" smtClean="0"/>
              <a:t>Prosecutors have all but been ignored</a:t>
            </a:r>
          </a:p>
          <a:p>
            <a:pPr eaLnBrk="1" hangingPunct="1"/>
            <a:r>
              <a:rPr lang="en-US" sz="2800" smtClean="0"/>
              <a:t>This is troubling because</a:t>
            </a:r>
          </a:p>
          <a:p>
            <a:pPr lvl="1" eaLnBrk="1" hangingPunct="1"/>
            <a:r>
              <a:rPr lang="en-US" sz="2400" smtClean="0"/>
              <a:t>Prosecutors may possess more power than police</a:t>
            </a:r>
          </a:p>
          <a:p>
            <a:pPr lvl="1" eaLnBrk="1" hangingPunct="1"/>
            <a:r>
              <a:rPr lang="en-US" sz="2400" smtClean="0"/>
              <a:t>Prosecutors have undertaken many interesting and creative strategies for combating crime</a:t>
            </a:r>
          </a:p>
          <a:p>
            <a:pPr lvl="1" eaLnBrk="1" hangingPunct="1"/>
            <a:r>
              <a:rPr lang="en-US" sz="2400" smtClean="0"/>
              <a:t>American prosecutors are in the throes of change</a:t>
            </a:r>
          </a:p>
          <a:p>
            <a:pPr lvl="1" eaLnBrk="1" hangingPunct="1"/>
            <a:endParaRPr lang="en-US" sz="2400" smtClean="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2727"/>
    </mc:Choice>
    <mc:Fallback xmlns="">
      <p:transition spd="slow" advTm="1327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600" smtClean="0"/>
              <a:t>A Shift Toward “Strategic” Prosecution</a:t>
            </a:r>
          </a:p>
        </p:txBody>
      </p:sp>
      <p:sp>
        <p:nvSpPr>
          <p:cNvPr id="7171" name="Rectangle 3"/>
          <p:cNvSpPr>
            <a:spLocks noGrp="1" noChangeArrowheads="1"/>
          </p:cNvSpPr>
          <p:nvPr>
            <p:ph type="body" idx="1"/>
          </p:nvPr>
        </p:nvSpPr>
        <p:spPr>
          <a:xfrm>
            <a:off x="1182688" y="2017713"/>
            <a:ext cx="7772400" cy="4002087"/>
          </a:xfrm>
        </p:spPr>
        <p:txBody>
          <a:bodyPr/>
          <a:lstStyle/>
          <a:p>
            <a:pPr eaLnBrk="1" hangingPunct="1">
              <a:lnSpc>
                <a:spcPct val="80000"/>
              </a:lnSpc>
            </a:pPr>
            <a:r>
              <a:rPr lang="en-US" sz="2800" smtClean="0"/>
              <a:t>Traditional prosecutor’s role consists of </a:t>
            </a:r>
          </a:p>
          <a:p>
            <a:pPr lvl="1" eaLnBrk="1" hangingPunct="1">
              <a:lnSpc>
                <a:spcPct val="80000"/>
              </a:lnSpc>
            </a:pPr>
            <a:r>
              <a:rPr lang="en-US" sz="2400" smtClean="0"/>
              <a:t>filing charges against suspected criminals </a:t>
            </a:r>
          </a:p>
          <a:p>
            <a:pPr lvl="1" eaLnBrk="1" hangingPunct="1">
              <a:lnSpc>
                <a:spcPct val="80000"/>
              </a:lnSpc>
            </a:pPr>
            <a:r>
              <a:rPr lang="en-US" sz="2400" smtClean="0"/>
              <a:t>representing the government during trial</a:t>
            </a:r>
          </a:p>
          <a:p>
            <a:pPr eaLnBrk="1" hangingPunct="1">
              <a:lnSpc>
                <a:spcPct val="80000"/>
              </a:lnSpc>
            </a:pPr>
            <a:r>
              <a:rPr lang="en-US" sz="2800" smtClean="0"/>
              <a:t>New strategic focus means that prosecutors are concerned with reducing/preventing crime</a:t>
            </a:r>
          </a:p>
          <a:p>
            <a:pPr eaLnBrk="1" hangingPunct="1">
              <a:lnSpc>
                <a:spcPct val="80000"/>
              </a:lnSpc>
            </a:pPr>
            <a:r>
              <a:rPr lang="en-US" sz="2800" smtClean="0"/>
              <a:t>Prosecutors are also becoming more and more concerned with</a:t>
            </a:r>
          </a:p>
          <a:p>
            <a:pPr lvl="1" eaLnBrk="1" hangingPunct="1">
              <a:lnSpc>
                <a:spcPct val="80000"/>
              </a:lnSpc>
            </a:pPr>
            <a:r>
              <a:rPr lang="en-US" sz="2400" smtClean="0"/>
              <a:t>Communication with other agencies and people</a:t>
            </a:r>
          </a:p>
          <a:p>
            <a:pPr lvl="1" eaLnBrk="1" hangingPunct="1">
              <a:lnSpc>
                <a:spcPct val="80000"/>
              </a:lnSpc>
            </a:pPr>
            <a:r>
              <a:rPr lang="en-US" sz="2400" smtClean="0"/>
              <a:t>Creative methods of crime control</a:t>
            </a:r>
          </a:p>
          <a:p>
            <a:pPr lvl="1" eaLnBrk="1" hangingPunct="1">
              <a:lnSpc>
                <a:spcPct val="80000"/>
              </a:lnSpc>
            </a:pPr>
            <a:r>
              <a:rPr lang="en-US" sz="2400" smtClean="0"/>
              <a:t>Cooperation with other agencies and people</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9793"/>
    </mc:Choice>
    <mc:Fallback xmlns="">
      <p:transition spd="slow" advTm="397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200" smtClean="0"/>
              <a:t>The Harder Side of Prosecution</a:t>
            </a:r>
          </a:p>
        </p:txBody>
      </p:sp>
      <p:sp>
        <p:nvSpPr>
          <p:cNvPr id="8195" name="Rectangle 3"/>
          <p:cNvSpPr>
            <a:spLocks noGrp="1" noChangeArrowheads="1"/>
          </p:cNvSpPr>
          <p:nvPr>
            <p:ph type="body" idx="1"/>
          </p:nvPr>
        </p:nvSpPr>
        <p:spPr/>
        <p:txBody>
          <a:bodyPr/>
          <a:lstStyle/>
          <a:p>
            <a:pPr eaLnBrk="1" hangingPunct="1"/>
            <a:r>
              <a:rPr lang="en-US" smtClean="0"/>
              <a:t>The harder side of prosecution consists of the “get tough” approach to crime</a:t>
            </a:r>
          </a:p>
          <a:p>
            <a:pPr eaLnBrk="1" hangingPunct="1"/>
            <a:r>
              <a:rPr lang="en-US" smtClean="0"/>
              <a:t>Can be</a:t>
            </a:r>
          </a:p>
          <a:p>
            <a:pPr lvl="1" eaLnBrk="1" hangingPunct="1"/>
            <a:r>
              <a:rPr lang="en-US" smtClean="0"/>
              <a:t>Traditional (e.g., pursuing top charge)</a:t>
            </a:r>
          </a:p>
          <a:p>
            <a:pPr lvl="1" eaLnBrk="1" hangingPunct="1"/>
            <a:r>
              <a:rPr lang="en-US" smtClean="0"/>
              <a:t>Innovative (e.g., no-drop prosecution policies in domestic violence cases)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8871"/>
    </mc:Choice>
    <mc:Fallback xmlns="">
      <p:transition spd="slow" advTm="488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200" smtClean="0"/>
              <a:t>No-Drop Prosecution Policies</a:t>
            </a:r>
          </a:p>
        </p:txBody>
      </p:sp>
      <p:sp>
        <p:nvSpPr>
          <p:cNvPr id="9219" name="Rectangle 3"/>
          <p:cNvSpPr>
            <a:spLocks noGrp="1" noChangeArrowheads="1"/>
          </p:cNvSpPr>
          <p:nvPr>
            <p:ph type="body" idx="1"/>
          </p:nvPr>
        </p:nvSpPr>
        <p:spPr/>
        <p:txBody>
          <a:bodyPr/>
          <a:lstStyle/>
          <a:p>
            <a:pPr eaLnBrk="1" hangingPunct="1">
              <a:lnSpc>
                <a:spcPct val="80000"/>
              </a:lnSpc>
            </a:pPr>
            <a:r>
              <a:rPr lang="en-US" sz="2000" smtClean="0"/>
              <a:t>No-drop prosecution</a:t>
            </a:r>
          </a:p>
          <a:p>
            <a:pPr lvl="1" eaLnBrk="1" hangingPunct="1">
              <a:lnSpc>
                <a:spcPct val="80000"/>
              </a:lnSpc>
            </a:pPr>
            <a:r>
              <a:rPr lang="en-US" sz="1800" smtClean="0"/>
              <a:t>Charges are filed in DV cases regardless of the victim’s wishes</a:t>
            </a:r>
          </a:p>
          <a:p>
            <a:pPr lvl="1" eaLnBrk="1" hangingPunct="1">
              <a:lnSpc>
                <a:spcPct val="80000"/>
              </a:lnSpc>
            </a:pPr>
            <a:r>
              <a:rPr lang="en-US" sz="1800" smtClean="0"/>
              <a:t>Sometimes called “evidence-based prosecutions”</a:t>
            </a:r>
          </a:p>
          <a:p>
            <a:pPr lvl="1" eaLnBrk="1" hangingPunct="1">
              <a:lnSpc>
                <a:spcPct val="80000"/>
              </a:lnSpc>
            </a:pPr>
            <a:r>
              <a:rPr lang="en-US" sz="1800" smtClean="0"/>
              <a:t>In response to high rate of dismissals in domestic violence cases</a:t>
            </a:r>
          </a:p>
          <a:p>
            <a:pPr eaLnBrk="1" hangingPunct="1">
              <a:lnSpc>
                <a:spcPct val="80000"/>
              </a:lnSpc>
            </a:pPr>
            <a:r>
              <a:rPr lang="en-US" sz="2000" smtClean="0"/>
              <a:t>Possible costs</a:t>
            </a:r>
          </a:p>
          <a:p>
            <a:pPr lvl="1" eaLnBrk="1" hangingPunct="1">
              <a:lnSpc>
                <a:spcPct val="80000"/>
              </a:lnSpc>
            </a:pPr>
            <a:r>
              <a:rPr lang="en-US" sz="1800" smtClean="0"/>
              <a:t>Limits prosecutor’s discretion</a:t>
            </a:r>
          </a:p>
          <a:p>
            <a:pPr lvl="1" eaLnBrk="1" hangingPunct="1">
              <a:lnSpc>
                <a:spcPct val="80000"/>
              </a:lnSpc>
            </a:pPr>
            <a:r>
              <a:rPr lang="en-US" sz="1800" smtClean="0"/>
              <a:t>May be harmful to victims</a:t>
            </a:r>
          </a:p>
          <a:p>
            <a:pPr eaLnBrk="1" hangingPunct="1">
              <a:lnSpc>
                <a:spcPct val="80000"/>
              </a:lnSpc>
            </a:pPr>
            <a:r>
              <a:rPr lang="en-US" sz="2000" smtClean="0"/>
              <a:t>Possible benefits</a:t>
            </a:r>
          </a:p>
          <a:p>
            <a:pPr lvl="1" eaLnBrk="1" hangingPunct="1">
              <a:lnSpc>
                <a:spcPct val="80000"/>
              </a:lnSpc>
            </a:pPr>
            <a:r>
              <a:rPr lang="en-US" sz="1800" smtClean="0"/>
              <a:t>Accounts for victim’s realities</a:t>
            </a:r>
          </a:p>
          <a:p>
            <a:pPr lvl="1" eaLnBrk="1" hangingPunct="1">
              <a:lnSpc>
                <a:spcPct val="80000"/>
              </a:lnSpc>
            </a:pPr>
            <a:r>
              <a:rPr lang="en-US" sz="1800" smtClean="0"/>
              <a:t>Counteracts longstanding justifications for inaction</a:t>
            </a:r>
          </a:p>
          <a:p>
            <a:pPr lvl="1" eaLnBrk="1" hangingPunct="1">
              <a:lnSpc>
                <a:spcPct val="80000"/>
              </a:lnSpc>
            </a:pPr>
            <a:r>
              <a:rPr lang="en-US" sz="1800" smtClean="0"/>
              <a:t>Provides credible threat of prosecution</a:t>
            </a:r>
          </a:p>
          <a:p>
            <a:pPr eaLnBrk="1" hangingPunct="1">
              <a:lnSpc>
                <a:spcPct val="80000"/>
              </a:lnSpc>
            </a:pPr>
            <a:r>
              <a:rPr lang="en-US" sz="2000" smtClean="0"/>
              <a:t>Does no-drop prosecution work?</a:t>
            </a:r>
          </a:p>
          <a:p>
            <a:pPr lvl="1" eaLnBrk="1" hangingPunct="1">
              <a:lnSpc>
                <a:spcPct val="80000"/>
              </a:lnSpc>
            </a:pPr>
            <a:r>
              <a:rPr lang="en-US" sz="1800" smtClean="0"/>
              <a:t>More cases go to trial </a:t>
            </a:r>
          </a:p>
          <a:p>
            <a:pPr lvl="1" eaLnBrk="1" hangingPunct="1">
              <a:lnSpc>
                <a:spcPct val="80000"/>
              </a:lnSpc>
            </a:pPr>
            <a:r>
              <a:rPr lang="en-US" sz="1800" smtClean="0"/>
              <a:t>Expensive approach</a:t>
            </a:r>
          </a:p>
          <a:p>
            <a:pPr lvl="1" eaLnBrk="1" hangingPunct="1">
              <a:lnSpc>
                <a:spcPct val="80000"/>
              </a:lnSpc>
            </a:pPr>
            <a:r>
              <a:rPr lang="en-US" sz="1800" smtClean="0"/>
              <a:t>May deter victims from contacting police</a:t>
            </a:r>
          </a:p>
          <a:p>
            <a:pPr lvl="1" eaLnBrk="1" hangingPunct="1">
              <a:lnSpc>
                <a:spcPct val="80000"/>
              </a:lnSpc>
            </a:pPr>
            <a:endParaRPr lang="en-US" sz="1800" smtClean="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8155"/>
    </mc:Choice>
    <mc:Fallback xmlns="">
      <p:transition spd="slow" advTm="981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793037" cy="1143000"/>
          </a:xfrm>
        </p:spPr>
        <p:txBody>
          <a:bodyPr/>
          <a:lstStyle/>
          <a:p>
            <a:r>
              <a:rPr lang="en-US" sz="3600" dirty="0" smtClean="0"/>
              <a:t>Police-Prosecution Partnerships</a:t>
            </a:r>
            <a:endParaRPr lang="en-US" sz="3600" dirty="0"/>
          </a:p>
        </p:txBody>
      </p:sp>
      <p:sp>
        <p:nvSpPr>
          <p:cNvPr id="3" name="Content Placeholder 2"/>
          <p:cNvSpPr>
            <a:spLocks noGrp="1"/>
          </p:cNvSpPr>
          <p:nvPr>
            <p:ph idx="1"/>
          </p:nvPr>
        </p:nvSpPr>
        <p:spPr/>
        <p:txBody>
          <a:bodyPr/>
          <a:lstStyle/>
          <a:p>
            <a:r>
              <a:rPr lang="en-US" dirty="0" smtClean="0"/>
              <a:t>Relatively new development in criminal justice.</a:t>
            </a:r>
          </a:p>
          <a:p>
            <a:r>
              <a:rPr lang="en-US" dirty="0" smtClean="0"/>
              <a:t>There is little research to indicate whether these types of partnerships work to reduce crime.</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86054008"/>
      </p:ext>
    </p:extLst>
  </p:cSld>
  <p:clrMapOvr>
    <a:masterClrMapping/>
  </p:clrMapOvr>
  <mc:AlternateContent xmlns:mc="http://schemas.openxmlformats.org/markup-compatibility/2006" xmlns:p14="http://schemas.microsoft.com/office/powerpoint/2010/main">
    <mc:Choice Requires="p14">
      <p:transition spd="slow" p14:dur="2000" advTm="55681"/>
    </mc:Choice>
    <mc:Fallback xmlns="">
      <p:transition spd="slow" advTm="556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smtClean="0"/>
              <a:t>Partnering to Reduce Gun Violence</a:t>
            </a:r>
          </a:p>
        </p:txBody>
      </p:sp>
      <p:sp>
        <p:nvSpPr>
          <p:cNvPr id="10243" name="Rectangle 3"/>
          <p:cNvSpPr>
            <a:spLocks noGrp="1" noChangeArrowheads="1"/>
          </p:cNvSpPr>
          <p:nvPr>
            <p:ph type="body" idx="1"/>
          </p:nvPr>
        </p:nvSpPr>
        <p:spPr>
          <a:xfrm>
            <a:off x="1182688" y="2017713"/>
            <a:ext cx="7772400" cy="4002087"/>
          </a:xfrm>
        </p:spPr>
        <p:txBody>
          <a:bodyPr/>
          <a:lstStyle/>
          <a:p>
            <a:pPr eaLnBrk="1" hangingPunct="1">
              <a:lnSpc>
                <a:spcPct val="90000"/>
              </a:lnSpc>
            </a:pPr>
            <a:r>
              <a:rPr lang="en-US" sz="2400" smtClean="0"/>
              <a:t>Boston’s Operation Ceasefire consisted partly of meetings between prosecutors, police, and known gang members</a:t>
            </a:r>
          </a:p>
          <a:p>
            <a:pPr lvl="1" eaLnBrk="1" hangingPunct="1">
              <a:lnSpc>
                <a:spcPct val="90000"/>
              </a:lnSpc>
            </a:pPr>
            <a:r>
              <a:rPr lang="en-US" sz="2000" smtClean="0"/>
              <a:t>Prosecutors informed gang members about the law</a:t>
            </a:r>
          </a:p>
          <a:p>
            <a:pPr lvl="1" eaLnBrk="1" hangingPunct="1">
              <a:lnSpc>
                <a:spcPct val="90000"/>
              </a:lnSpc>
            </a:pPr>
            <a:r>
              <a:rPr lang="en-US" sz="2000" smtClean="0"/>
              <a:t>Gang members were forced to sign nonviolence pacts and forswear the possession of guns and ammunition</a:t>
            </a:r>
          </a:p>
          <a:p>
            <a:pPr eaLnBrk="1" hangingPunct="1">
              <a:lnSpc>
                <a:spcPct val="90000"/>
              </a:lnSpc>
            </a:pPr>
            <a:r>
              <a:rPr lang="en-US" sz="2400" smtClean="0"/>
              <a:t>The effect?</a:t>
            </a:r>
          </a:p>
          <a:p>
            <a:pPr lvl="1" eaLnBrk="1" hangingPunct="1">
              <a:lnSpc>
                <a:spcPct val="90000"/>
              </a:lnSpc>
            </a:pPr>
            <a:r>
              <a:rPr lang="en-US" sz="2000" smtClean="0"/>
              <a:t>Evaluations show Ceasefire was a resounding success</a:t>
            </a:r>
          </a:p>
          <a:p>
            <a:pPr eaLnBrk="1" hangingPunct="1">
              <a:lnSpc>
                <a:spcPct val="90000"/>
              </a:lnSpc>
            </a:pPr>
            <a:r>
              <a:rPr lang="en-US" sz="2400" smtClean="0"/>
              <a:t>Problem?</a:t>
            </a:r>
          </a:p>
          <a:p>
            <a:pPr lvl="1" eaLnBrk="1" hangingPunct="1">
              <a:lnSpc>
                <a:spcPct val="90000"/>
              </a:lnSpc>
            </a:pPr>
            <a:r>
              <a:rPr lang="en-US" sz="2000" smtClean="0"/>
              <a:t>Many other interventions were operational</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8483"/>
    </mc:Choice>
    <mc:Fallback xmlns="">
      <p:transition spd="slow" advTm="784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worrall_template</Template>
  <TotalTime>1350</TotalTime>
  <Words>1155</Words>
  <Application>Microsoft Office PowerPoint</Application>
  <PresentationFormat>On-screen Show (4:3)</PresentationFormat>
  <Paragraphs>199</Paragraphs>
  <Slides>25</Slides>
  <Notes>22</Notes>
  <HiddenSlides>0</HiddenSlides>
  <MMClips>25</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Blends</vt:lpstr>
      <vt:lpstr>Chapter 6</vt:lpstr>
      <vt:lpstr>Introduction</vt:lpstr>
      <vt:lpstr>Who Are the Prosecutors?</vt:lpstr>
      <vt:lpstr>Have Prosecutors Been Forgotten?</vt:lpstr>
      <vt:lpstr>A Shift Toward “Strategic” Prosecution</vt:lpstr>
      <vt:lpstr>The Harder Side of Prosecution</vt:lpstr>
      <vt:lpstr>No-Drop Prosecution Policies</vt:lpstr>
      <vt:lpstr>Police-Prosecution Partnerships</vt:lpstr>
      <vt:lpstr>Partnering to Reduce Gun Violence</vt:lpstr>
      <vt:lpstr>Richmond, Virginia’s Project Exile</vt:lpstr>
      <vt:lpstr>Project Safe Neighborhoods</vt:lpstr>
      <vt:lpstr>The Softer Side of Prosecution</vt:lpstr>
      <vt:lpstr>Victim Assistance</vt:lpstr>
      <vt:lpstr>Community Prosecution</vt:lpstr>
      <vt:lpstr>National Center for Community Prosecution</vt:lpstr>
      <vt:lpstr>Nontraditional Restraining Orders</vt:lpstr>
      <vt:lpstr>Code Enforcement</vt:lpstr>
      <vt:lpstr>Nuisance Abatement</vt:lpstr>
      <vt:lpstr>Forfeiture</vt:lpstr>
      <vt:lpstr>Deferred Prosecution</vt:lpstr>
      <vt:lpstr>Deferred Sentencing</vt:lpstr>
      <vt:lpstr>A Plea Bargaining Pandemic?</vt:lpstr>
      <vt:lpstr>Attempts to Limit Plea Bargaining</vt:lpstr>
      <vt:lpstr>Ad Hoc Plea Bargaining</vt:lpstr>
      <vt:lpstr>Summary and conclusions</vt:lpstr>
    </vt:vector>
  </TitlesOfParts>
  <Company>CSUSB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John Worrall</dc:creator>
  <cp:lastModifiedBy>Rick</cp:lastModifiedBy>
  <cp:revision>28</cp:revision>
  <dcterms:created xsi:type="dcterms:W3CDTF">2004-10-17T16:56:52Z</dcterms:created>
  <dcterms:modified xsi:type="dcterms:W3CDTF">2013-07-24T21:53:33Z</dcterms:modified>
</cp:coreProperties>
</file>